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11/21/2020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11/21/2020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11/21/2020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11/21/2020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Analysis on Used Cars</a:t>
            </a:r>
          </a:p>
        </p:txBody>
      </p:sp>
      <p:sp>
        <p:nvSpPr>
          <p:cNvPr id="3" name="Subtitle 2"/>
          <p:cNvSpPr>
            <a:spLocks noGrp="1"/>
          </p:cNvSpPr>
          <p:nvPr>
            <p:ph type="subTitle" idx="1"/>
          </p:nvPr>
        </p:nvSpPr>
        <p:spPr/>
        <p:txBody>
          <a:bodyPr/>
          <a:lstStyle/>
          <a:p>
            <a:r>
              <a:rPr lang="en-US" dirty="0" smtClean="0"/>
              <a:t>By: Ambrish Choudhary</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04793998"/>
      </p:ext>
    </p:extLst>
  </p:cSld>
  <p:clrMapOvr>
    <a:masterClrMapping/>
  </p:clrMapOvr>
  <mc:AlternateContent xmlns:mc="http://schemas.openxmlformats.org/markup-compatibility/2006" xmlns:p14="http://schemas.microsoft.com/office/powerpoint/2010/main">
    <mc:Choice Requires="p14">
      <p:transition spd="slow" p14:dur="2000" advTm="7568"/>
    </mc:Choice>
    <mc:Fallback xmlns="">
      <p:transition spd="slow" advTm="7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Actionable </a:t>
            </a:r>
            <a:r>
              <a:rPr lang="en-US" b="1" dirty="0" smtClean="0"/>
              <a:t>Insights</a:t>
            </a:r>
            <a:endParaRPr lang="en-US" dirty="0"/>
          </a:p>
        </p:txBody>
      </p:sp>
      <p:sp>
        <p:nvSpPr>
          <p:cNvPr id="3" name="Content Placeholder 2"/>
          <p:cNvSpPr>
            <a:spLocks noGrp="1"/>
          </p:cNvSpPr>
          <p:nvPr>
            <p:ph idx="1"/>
          </p:nvPr>
        </p:nvSpPr>
        <p:spPr>
          <a:xfrm>
            <a:off x="680321" y="2336873"/>
            <a:ext cx="10283770" cy="4072636"/>
          </a:xfrm>
        </p:spPr>
        <p:txBody>
          <a:bodyPr>
            <a:normAutofit fontScale="85000" lnSpcReduction="10000"/>
          </a:bodyPr>
          <a:lstStyle/>
          <a:p>
            <a:r>
              <a:rPr lang="en-US" dirty="0"/>
              <a:t>Top 5 highest price selling car and their models information can be used for email marketing for high profile income group peoples to achieve sales goals.</a:t>
            </a:r>
          </a:p>
          <a:p>
            <a:r>
              <a:rPr lang="en-US" dirty="0" err="1"/>
              <a:t>Similarily</a:t>
            </a:r>
            <a:r>
              <a:rPr lang="en-US" dirty="0"/>
              <a:t> top 5 lowest price selling car and their models details can be used for email marketing for low to middle profile income group peoples to achieve sales goals.</a:t>
            </a:r>
          </a:p>
          <a:p>
            <a:r>
              <a:rPr lang="en-US" dirty="0"/>
              <a:t>Max sale was done in the Year 2008. This info can be use to start working/research why sale was max in this year. What was the factors affected this sale/registrations.</a:t>
            </a:r>
          </a:p>
          <a:p>
            <a:r>
              <a:rPr lang="en-US" dirty="0"/>
              <a:t>Price varying based on Year and Mileage - as Year increases there is increase in Petrol engine type </a:t>
            </a:r>
            <a:r>
              <a:rPr lang="en-US" dirty="0" err="1"/>
              <a:t>vehicles's</a:t>
            </a:r>
            <a:r>
              <a:rPr lang="en-US" dirty="0"/>
              <a:t> prices which also depending on mileage too.</a:t>
            </a:r>
          </a:p>
          <a:p>
            <a:r>
              <a:rPr lang="en-US" dirty="0"/>
              <a:t>Companies can keep inventory of cars with body type as "Crossover", drive type as "Full" and engine type </a:t>
            </a:r>
            <a:r>
              <a:rPr lang="en-US"/>
              <a:t>as </a:t>
            </a:r>
            <a:r>
              <a:rPr lang="en-US" smtClean="0"/>
              <a:t>“Petrol".</a:t>
            </a:r>
            <a:endParaRPr lang="en-US" dirty="0"/>
          </a:p>
          <a:p>
            <a:r>
              <a:rPr lang="en-US" dirty="0"/>
              <a:t>Used car market is quite big and growing year on year basis, and Middle class families could be the main target customers.</a:t>
            </a:r>
          </a:p>
          <a:p>
            <a:r>
              <a:rPr lang="en-US" dirty="0"/>
              <a:t>People </a:t>
            </a:r>
            <a:r>
              <a:rPr lang="en-US" dirty="0" err="1"/>
              <a:t>prefere</a:t>
            </a:r>
            <a:r>
              <a:rPr lang="en-US" dirty="0"/>
              <a:t> to buy </a:t>
            </a:r>
            <a:r>
              <a:rPr lang="en-US" dirty="0" err="1"/>
              <a:t>registred</a:t>
            </a:r>
            <a:r>
              <a:rPr lang="en-US" dirty="0"/>
              <a:t> cars so companies can avoid selling unregistered cars</a:t>
            </a:r>
            <a:r>
              <a:rPr lang="en-US" dirty="0" smtClean="0"/>
              <a:t>.</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23220718"/>
      </p:ext>
    </p:extLst>
  </p:cSld>
  <p:clrMapOvr>
    <a:masterClrMapping/>
  </p:clrMapOvr>
  <mc:AlternateContent xmlns:mc="http://schemas.openxmlformats.org/markup-compatibility/2006" xmlns:p14="http://schemas.microsoft.com/office/powerpoint/2010/main">
    <mc:Choice Requires="p14">
      <p:transition spd="slow" p14:dur="2000" advTm="71486"/>
    </mc:Choice>
    <mc:Fallback xmlns="">
      <p:transition spd="slow" advTm="71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Thank You!</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6384218"/>
      </p:ext>
    </p:extLst>
  </p:cSld>
  <p:clrMapOvr>
    <a:masterClrMapping/>
  </p:clrMapOvr>
  <mc:AlternateContent xmlns:mc="http://schemas.openxmlformats.org/markup-compatibility/2006" xmlns:p14="http://schemas.microsoft.com/office/powerpoint/2010/main">
    <mc:Choice Requires="p14">
      <p:transition spd="slow" p14:dur="2000" advTm="20518"/>
    </mc:Choice>
    <mc:Fallback xmlns="">
      <p:transition spd="slow" advTm="20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Problem Statement</a:t>
            </a:r>
            <a:endParaRPr lang="en-US" dirty="0"/>
          </a:p>
        </p:txBody>
      </p:sp>
      <p:sp>
        <p:nvSpPr>
          <p:cNvPr id="3" name="Content Placeholder 2"/>
          <p:cNvSpPr>
            <a:spLocks noGrp="1"/>
          </p:cNvSpPr>
          <p:nvPr>
            <p:ph idx="1"/>
          </p:nvPr>
        </p:nvSpPr>
        <p:spPr/>
        <p:txBody>
          <a:bodyPr/>
          <a:lstStyle/>
          <a:p>
            <a:r>
              <a:rPr lang="en-US" dirty="0"/>
              <a:t>When shopping for a used vehicle, typically an overriding concern is: Am I paying too much? There is a need for a used car price prediction system to effectively determine the worthiness of the car using a variety of features.</a:t>
            </a:r>
          </a:p>
          <a:p>
            <a:r>
              <a:rPr lang="en-US" dirty="0"/>
              <a:t>It is important to know their actual market value while </a:t>
            </a:r>
            <a:r>
              <a:rPr lang="en-US" dirty="0" smtClean="0"/>
              <a:t>buying.</a:t>
            </a:r>
            <a:endParaRPr lang="en-US" dirty="0"/>
          </a:p>
          <a:p>
            <a:r>
              <a:rPr lang="en-US" dirty="0"/>
              <a:t>People </a:t>
            </a:r>
            <a:r>
              <a:rPr lang="en-US" dirty="0" smtClean="0"/>
              <a:t>keep one </a:t>
            </a:r>
            <a:r>
              <a:rPr lang="en-US" dirty="0"/>
              <a:t>car for home use so instead of buying new car people prefer used car. Also, many people prefer to buy used car as their first car while learning driving.</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30858370"/>
      </p:ext>
    </p:extLst>
  </p:cSld>
  <p:clrMapOvr>
    <a:masterClrMapping/>
  </p:clrMapOvr>
  <mc:AlternateContent xmlns:mc="http://schemas.openxmlformats.org/markup-compatibility/2006" xmlns:p14="http://schemas.microsoft.com/office/powerpoint/2010/main">
    <mc:Choice Requires="p14">
      <p:transition spd="slow" p14:dur="2000" advTm="35363"/>
    </mc:Choice>
    <mc:Fallback xmlns="">
      <p:transition spd="slow" advTm="35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Analysis &amp; Observations</a:t>
            </a:r>
            <a:endParaRPr lang="en-US" dirty="0"/>
          </a:p>
        </p:txBody>
      </p:sp>
      <p:sp>
        <p:nvSpPr>
          <p:cNvPr id="3" name="Content Placeholder 2"/>
          <p:cNvSpPr>
            <a:spLocks noGrp="1"/>
          </p:cNvSpPr>
          <p:nvPr>
            <p:ph idx="1"/>
          </p:nvPr>
        </p:nvSpPr>
        <p:spPr>
          <a:xfrm>
            <a:off x="680321" y="2185850"/>
            <a:ext cx="10536319" cy="4127864"/>
          </a:xfrm>
        </p:spPr>
        <p:txBody>
          <a:bodyPr>
            <a:noAutofit/>
          </a:bodyPr>
          <a:lstStyle/>
          <a:p>
            <a:r>
              <a:rPr lang="en-US" sz="1800" dirty="0"/>
              <a:t>The year in which the car was sold were range from 1953 to 2016.</a:t>
            </a:r>
          </a:p>
          <a:p>
            <a:r>
              <a:rPr lang="en-US" sz="1800" dirty="0" smtClean="0"/>
              <a:t>The data set contains 87 distinct car values.</a:t>
            </a:r>
          </a:p>
          <a:p>
            <a:r>
              <a:rPr lang="en-US" sz="1800" dirty="0" smtClean="0"/>
              <a:t>There are 267 rows with the price as zero.</a:t>
            </a:r>
          </a:p>
          <a:p>
            <a:r>
              <a:rPr lang="en-US" sz="1800" dirty="0" smtClean="0"/>
              <a:t>There were some cars sold with mileage of zero indicating that the dealership sells new vehicles along with old ones. Also the outliers &gt;900 are only 5 in number also there are other value surrounding it which inclines us more to think that these could not be outliers.</a:t>
            </a:r>
          </a:p>
          <a:p>
            <a:r>
              <a:rPr lang="en-US" sz="1800" dirty="0" smtClean="0"/>
              <a:t>There are 434 null values in this </a:t>
            </a:r>
            <a:r>
              <a:rPr lang="en-US" sz="1800" dirty="0" err="1" smtClean="0"/>
              <a:t>engV</a:t>
            </a:r>
            <a:r>
              <a:rPr lang="en-US" sz="1800" dirty="0" smtClean="0"/>
              <a:t> which could be replaced with the median of the data.</a:t>
            </a:r>
          </a:p>
          <a:p>
            <a:r>
              <a:rPr lang="en-US" sz="1800" dirty="0" smtClean="0"/>
              <a:t>The fuel type consumed by the engine have only 4 distinct values petrol, gas, diesel and other.</a:t>
            </a:r>
          </a:p>
          <a:p>
            <a:r>
              <a:rPr lang="en-US" sz="1800" dirty="0" smtClean="0"/>
              <a:t>The model name has very high cardinality (888 unique values).</a:t>
            </a:r>
          </a:p>
          <a:p>
            <a:r>
              <a:rPr lang="en-US" sz="1800" dirty="0" smtClean="0"/>
              <a:t>Only 4 possible values for drive type of the vehicle. There are 511 missing values and could be replaced with the mode of the data as this is categorical data.</a:t>
            </a:r>
            <a:endParaRPr lang="en-US" sz="18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13964942"/>
      </p:ext>
    </p:extLst>
  </p:cSld>
  <p:clrMapOvr>
    <a:masterClrMapping/>
  </p:clrMapOvr>
  <mc:AlternateContent xmlns:mc="http://schemas.openxmlformats.org/markup-compatibility/2006" xmlns:p14="http://schemas.microsoft.com/office/powerpoint/2010/main">
    <mc:Choice Requires="p14">
      <p:transition spd="slow" p14:dur="2000" advTm="55629"/>
    </mc:Choice>
    <mc:Fallback xmlns="">
      <p:transition spd="slow" advTm="55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Sales </a:t>
            </a:r>
            <a:r>
              <a:rPr lang="en-US" dirty="0" smtClean="0"/>
              <a:t>Distribution - Engine Type &amp; Body Type</a:t>
            </a:r>
            <a:endParaRPr lang="en-US" dirty="0"/>
          </a:p>
        </p:txBody>
      </p:sp>
      <p:pic>
        <p:nvPicPr>
          <p:cNvPr id="5" name="Content Placeholder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98654" y="2153920"/>
            <a:ext cx="3649021" cy="3341189"/>
          </a:xfrm>
        </p:spPr>
      </p:pic>
      <p:sp>
        <p:nvSpPr>
          <p:cNvPr id="6" name="TextBox 5"/>
          <p:cNvSpPr txBox="1"/>
          <p:nvPr/>
        </p:nvSpPr>
        <p:spPr>
          <a:xfrm>
            <a:off x="783770" y="5495109"/>
            <a:ext cx="10197739" cy="892552"/>
          </a:xfrm>
          <a:prstGeom prst="rect">
            <a:avLst/>
          </a:prstGeom>
          <a:noFill/>
        </p:spPr>
        <p:txBody>
          <a:bodyPr wrap="square" rtlCol="0">
            <a:spAutoFit/>
          </a:bodyPr>
          <a:lstStyle/>
          <a:p>
            <a:pPr marL="285750" indent="-285750">
              <a:buFont typeface="Arial" panose="020B0604020202020204" pitchFamily="34" charset="0"/>
              <a:buChar char="•"/>
            </a:pPr>
            <a:r>
              <a:rPr lang="en-US" sz="1600" dirty="0" smtClean="0"/>
              <a:t>This</a:t>
            </a:r>
            <a:r>
              <a:rPr lang="en-US" sz="1600" dirty="0"/>
              <a:t> shows Petrol is the most preferred </a:t>
            </a:r>
            <a:r>
              <a:rPr lang="en-US" sz="1600" dirty="0" smtClean="0"/>
              <a:t>car.</a:t>
            </a:r>
            <a:endParaRPr lang="en-US" sz="1600" dirty="0"/>
          </a:p>
          <a:p>
            <a:pPr marL="285750" indent="-285750">
              <a:buFont typeface="Arial" panose="020B0604020202020204" pitchFamily="34" charset="0"/>
              <a:buChar char="•"/>
            </a:pPr>
            <a:r>
              <a:rPr lang="en-US" sz="1600" dirty="0" smtClean="0"/>
              <a:t>Sedan(38.2</a:t>
            </a:r>
            <a:r>
              <a:rPr lang="en-US" sz="1600" dirty="0"/>
              <a:t>%) is the highest sold body type followed by crossover(21.6%) and hatch(13.3%)</a:t>
            </a:r>
          </a:p>
          <a:p>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73783" y="2255521"/>
            <a:ext cx="3648891" cy="3239588"/>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02261132"/>
      </p:ext>
    </p:extLst>
  </p:cSld>
  <p:clrMapOvr>
    <a:masterClrMapping/>
  </p:clrMapOvr>
  <mc:AlternateContent xmlns:mc="http://schemas.openxmlformats.org/markup-compatibility/2006" xmlns:p14="http://schemas.microsoft.com/office/powerpoint/2010/main">
    <mc:Choice Requires="p14">
      <p:transition spd="slow" p14:dur="2000" advTm="24005"/>
    </mc:Choice>
    <mc:Fallback xmlns="">
      <p:transition spd="slow" advTm="24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1" y="753228"/>
            <a:ext cx="9735130" cy="1080938"/>
          </a:xfrm>
        </p:spPr>
        <p:txBody>
          <a:bodyPr/>
          <a:lstStyle/>
          <a:p>
            <a:r>
              <a:rPr lang="en-US" dirty="0" smtClean="0"/>
              <a:t>Average Price – Body Type and Drive Mode</a:t>
            </a:r>
            <a:endParaRPr lang="en-US" dirty="0"/>
          </a:p>
        </p:txBody>
      </p:sp>
      <p:sp>
        <p:nvSpPr>
          <p:cNvPr id="5" name="TextBox 4"/>
          <p:cNvSpPr txBox="1"/>
          <p:nvPr/>
        </p:nvSpPr>
        <p:spPr>
          <a:xfrm>
            <a:off x="592184" y="5904972"/>
            <a:ext cx="10572206" cy="369332"/>
          </a:xfrm>
          <a:prstGeom prst="rect">
            <a:avLst/>
          </a:prstGeom>
          <a:noFill/>
        </p:spPr>
        <p:txBody>
          <a:bodyPr wrap="square" rtlCol="0">
            <a:spAutoFit/>
          </a:bodyPr>
          <a:lstStyle/>
          <a:p>
            <a:r>
              <a:rPr lang="en-US" dirty="0" smtClean="0"/>
              <a:t>All</a:t>
            </a:r>
            <a:r>
              <a:rPr lang="en-US" dirty="0"/>
              <a:t> body types of cars have more average price for full drive type cars compare to other drive types</a:t>
            </a:r>
            <a:r>
              <a:rPr lang="en-US" dirty="0" smtClean="0"/>
              <a:t>.</a:t>
            </a: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257" y="1964832"/>
            <a:ext cx="7964715" cy="3809474"/>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38228316"/>
      </p:ext>
    </p:extLst>
  </p:cSld>
  <p:clrMapOvr>
    <a:masterClrMapping/>
  </p:clrMapOvr>
  <mc:AlternateContent xmlns:mc="http://schemas.openxmlformats.org/markup-compatibility/2006" xmlns:p14="http://schemas.microsoft.com/office/powerpoint/2010/main">
    <mc:Choice Requires="p14">
      <p:transition spd="slow" p14:dur="2000" advTm="23204"/>
    </mc:Choice>
    <mc:Fallback xmlns="">
      <p:transition spd="slow" advTm="23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Number </a:t>
            </a:r>
            <a:r>
              <a:rPr lang="en-US" dirty="0"/>
              <a:t>of cars sold and the total value of </a:t>
            </a:r>
            <a:r>
              <a:rPr lang="en-US" dirty="0" smtClean="0"/>
              <a:t>cars by year</a:t>
            </a: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77435" y="2196358"/>
            <a:ext cx="4839803" cy="3531405"/>
          </a:xfr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79775" y="2056627"/>
            <a:ext cx="4725477" cy="3671136"/>
          </a:xfrm>
          <a:prstGeom prst="rect">
            <a:avLst/>
          </a:prstGeom>
        </p:spPr>
      </p:pic>
      <p:sp>
        <p:nvSpPr>
          <p:cNvPr id="6" name="TextBox 5"/>
          <p:cNvSpPr txBox="1"/>
          <p:nvPr/>
        </p:nvSpPr>
        <p:spPr>
          <a:xfrm>
            <a:off x="957941" y="5752570"/>
            <a:ext cx="10241282"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max number of cars sold was in</a:t>
            </a:r>
            <a:r>
              <a:rPr lang="en-US" dirty="0"/>
              <a:t> </a:t>
            </a:r>
            <a:r>
              <a:rPr lang="en-US" dirty="0" smtClean="0"/>
              <a:t>2008</a:t>
            </a:r>
          </a:p>
          <a:p>
            <a:pPr marL="285750" indent="-285750">
              <a:buFont typeface="Arial" panose="020B0604020202020204" pitchFamily="34" charset="0"/>
              <a:buChar char="•"/>
            </a:pPr>
            <a:r>
              <a:rPr lang="en-US" dirty="0" smtClean="0"/>
              <a:t>The max number of cars sold by the total value was in 2016 </a:t>
            </a: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33500915"/>
      </p:ext>
    </p:extLst>
  </p:cSld>
  <p:clrMapOvr>
    <a:masterClrMapping/>
  </p:clrMapOvr>
  <mc:AlternateContent xmlns:mc="http://schemas.openxmlformats.org/markup-compatibility/2006" xmlns:p14="http://schemas.microsoft.com/office/powerpoint/2010/main">
    <mc:Choice Requires="p14">
      <p:transition spd="slow" p14:dur="2000" advTm="58523"/>
    </mc:Choice>
    <mc:Fallback xmlns="">
      <p:transition spd="slow" advTm="58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Luxury Cars Analysis</a:t>
            </a: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387635" y="2024844"/>
            <a:ext cx="4406536" cy="4429688"/>
          </a:xfrm>
        </p:spPr>
      </p:pic>
      <p:sp>
        <p:nvSpPr>
          <p:cNvPr id="5" name="TextBox 4"/>
          <p:cNvSpPr txBox="1"/>
          <p:nvPr/>
        </p:nvSpPr>
        <p:spPr>
          <a:xfrm>
            <a:off x="757644" y="6269866"/>
            <a:ext cx="10798630" cy="369332"/>
          </a:xfrm>
          <a:prstGeom prst="rect">
            <a:avLst/>
          </a:prstGeom>
          <a:noFill/>
        </p:spPr>
        <p:txBody>
          <a:bodyPr wrap="square" rtlCol="0">
            <a:spAutoFit/>
          </a:bodyPr>
          <a:lstStyle/>
          <a:p>
            <a:r>
              <a:rPr lang="en-US" dirty="0" smtClean="0"/>
              <a:t>More</a:t>
            </a:r>
            <a:r>
              <a:rPr lang="en-US" dirty="0"/>
              <a:t> than half of the luxury cars (price &gt; 150000) Mercedes–Benz followed by Land Rover and </a:t>
            </a:r>
            <a:r>
              <a:rPr lang="en-US" dirty="0" smtClean="0"/>
              <a:t>Tesla</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74356479"/>
      </p:ext>
    </p:extLst>
  </p:cSld>
  <p:clrMapOvr>
    <a:masterClrMapping/>
  </p:clrMapOvr>
  <mc:AlternateContent xmlns:mc="http://schemas.openxmlformats.org/markup-compatibility/2006" xmlns:p14="http://schemas.microsoft.com/office/powerpoint/2010/main">
    <mc:Choice Requires="p14">
      <p:transition spd="slow" p14:dur="2000" advTm="15723"/>
    </mc:Choice>
    <mc:Fallback xmlns="">
      <p:transition spd="slow" advTm="15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Price distribution by the years w.r.t. </a:t>
            </a:r>
            <a:r>
              <a:rPr lang="en-US" dirty="0" err="1" smtClean="0"/>
              <a:t>engType</a:t>
            </a:r>
            <a:endParaRPr lang="en-US" dirty="0"/>
          </a:p>
        </p:txBody>
      </p:sp>
      <p:sp>
        <p:nvSpPr>
          <p:cNvPr id="6" name="Content Placeholder 5"/>
          <p:cNvSpPr>
            <a:spLocks noGrp="1"/>
          </p:cNvSpPr>
          <p:nvPr>
            <p:ph idx="1"/>
          </p:nvPr>
        </p:nvSpPr>
        <p:spPr>
          <a:xfrm>
            <a:off x="478972" y="5582194"/>
            <a:ext cx="11025052" cy="1140822"/>
          </a:xfrm>
        </p:spPr>
        <p:txBody>
          <a:bodyPr>
            <a:normAutofit lnSpcReduction="10000"/>
          </a:bodyPr>
          <a:lstStyle/>
          <a:p>
            <a:r>
              <a:rPr lang="en-US" sz="1300" dirty="0" smtClean="0"/>
              <a:t>As</a:t>
            </a:r>
            <a:r>
              <a:rPr lang="en-US" sz="1300" dirty="0"/>
              <a:t> the years </a:t>
            </a:r>
            <a:r>
              <a:rPr lang="en-US" sz="1300" dirty="0" smtClean="0"/>
              <a:t>increase,</a:t>
            </a:r>
            <a:r>
              <a:rPr lang="en-US" sz="1300" dirty="0"/>
              <a:t> there is significant increase in prices of cars models having engine </a:t>
            </a:r>
            <a:r>
              <a:rPr lang="en-US" sz="1300" dirty="0" smtClean="0"/>
              <a:t>type</a:t>
            </a:r>
            <a:r>
              <a:rPr lang="en-US" sz="1300" dirty="0"/>
              <a:t> = "Petrol" as compared to "Gas" and "Diesel".</a:t>
            </a:r>
          </a:p>
          <a:p>
            <a:r>
              <a:rPr lang="en-US" sz="1300" dirty="0" smtClean="0"/>
              <a:t>Majority</a:t>
            </a:r>
            <a:r>
              <a:rPr lang="en-US" sz="1300" dirty="0"/>
              <a:t> of the cars with production year 2008 or later sold in price 50000 or lower.</a:t>
            </a:r>
          </a:p>
          <a:p>
            <a:r>
              <a:rPr lang="en-US" sz="1300" dirty="0" smtClean="0"/>
              <a:t>All</a:t>
            </a:r>
            <a:r>
              <a:rPr lang="en-US" sz="1300" dirty="0"/>
              <a:t> the cars with production year 2010 or later sold in price more than 50000.</a:t>
            </a:r>
          </a:p>
          <a:p>
            <a:r>
              <a:rPr lang="en-US" sz="1300" dirty="0" smtClean="0"/>
              <a:t>All</a:t>
            </a:r>
            <a:r>
              <a:rPr lang="en-US" sz="1300" dirty="0"/>
              <a:t> the cars with production year before 2010 sold in price 50000 or lower.</a:t>
            </a:r>
          </a:p>
          <a:p>
            <a:endParaRPr lang="en-US"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8206" y="2081349"/>
            <a:ext cx="8508274" cy="343988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40924117"/>
      </p:ext>
    </p:extLst>
  </p:cSld>
  <p:clrMapOvr>
    <a:masterClrMapping/>
  </p:clrMapOvr>
  <mc:AlternateContent xmlns:mc="http://schemas.openxmlformats.org/markup-compatibility/2006" xmlns:p14="http://schemas.microsoft.com/office/powerpoint/2010/main">
    <mc:Choice Requires="p14">
      <p:transition spd="slow" p14:dur="2000" advTm="57121"/>
    </mc:Choice>
    <mc:Fallback xmlns="">
      <p:transition spd="slow" advTm="57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Conclusion</a:t>
            </a:r>
            <a:endParaRPr lang="en-US" dirty="0"/>
          </a:p>
        </p:txBody>
      </p:sp>
      <p:sp>
        <p:nvSpPr>
          <p:cNvPr id="3" name="Content Placeholder 2"/>
          <p:cNvSpPr>
            <a:spLocks noGrp="1"/>
          </p:cNvSpPr>
          <p:nvPr>
            <p:ph idx="1"/>
          </p:nvPr>
        </p:nvSpPr>
        <p:spPr>
          <a:xfrm>
            <a:off x="680321" y="2159726"/>
            <a:ext cx="10693073" cy="4458787"/>
          </a:xfrm>
        </p:spPr>
        <p:txBody>
          <a:bodyPr>
            <a:noAutofit/>
          </a:bodyPr>
          <a:lstStyle/>
          <a:p>
            <a:r>
              <a:rPr lang="en-US" sz="1600" dirty="0" smtClean="0"/>
              <a:t>Petrol </a:t>
            </a:r>
            <a:r>
              <a:rPr lang="en-US" sz="1600" dirty="0"/>
              <a:t>powered cars are sold the maximum.</a:t>
            </a:r>
          </a:p>
          <a:p>
            <a:r>
              <a:rPr lang="en-US" sz="1600" dirty="0" smtClean="0"/>
              <a:t>Mercedes-Benz </a:t>
            </a:r>
            <a:r>
              <a:rPr lang="en-US" sz="1600" dirty="0"/>
              <a:t>still remains the epitome of luxury with every 1 of 2 luxury cars being sold a Mercedes.</a:t>
            </a:r>
          </a:p>
          <a:p>
            <a:r>
              <a:rPr lang="en-US" sz="1600" dirty="0"/>
              <a:t>We observe that out of total cars sold, majority of the cars sold by "Volkswagen", "Mercedes-Benz" and "BMW" brand.</a:t>
            </a:r>
          </a:p>
          <a:p>
            <a:r>
              <a:rPr lang="en-US" sz="1600" dirty="0"/>
              <a:t>"Sedan", "Crossover" and "</a:t>
            </a:r>
            <a:r>
              <a:rPr lang="en-US" sz="1600" dirty="0" err="1"/>
              <a:t>Hetch</a:t>
            </a:r>
            <a:r>
              <a:rPr lang="en-US" sz="1600" dirty="0"/>
              <a:t>" body types cars are the highest sold cars.</a:t>
            </a:r>
          </a:p>
          <a:p>
            <a:r>
              <a:rPr lang="en-US" sz="1600" dirty="0"/>
              <a:t>"Front" wheel drive cars are </a:t>
            </a:r>
            <a:r>
              <a:rPr lang="en-US" sz="1600" dirty="0" err="1"/>
              <a:t>th</a:t>
            </a:r>
            <a:r>
              <a:rPr lang="en-US" sz="1600" dirty="0"/>
              <a:t> top most cars in all body type except in "Crossover" body type. In "Crossover" body type "Full" wheel drive cars are leading.</a:t>
            </a:r>
          </a:p>
          <a:p>
            <a:r>
              <a:rPr lang="en-US" sz="1600" dirty="0"/>
              <a:t>80% of total cars sold in the price range of 200 to 20000 with body type as "Sedan", drive type as "Front" and engine type as "Petrol", because the middle class families preferred low price cars with Sedan body and Petrol engine type.</a:t>
            </a:r>
          </a:p>
          <a:p>
            <a:r>
              <a:rPr lang="en-US" sz="1600" dirty="0"/>
              <a:t>Majority of the higher price range cars sold with body type as "Crossover", drive type as "Full" and engine type as "Diesel".</a:t>
            </a:r>
          </a:p>
          <a:p>
            <a:r>
              <a:rPr lang="en-US" sz="1600" dirty="0"/>
              <a:t>All body </a:t>
            </a:r>
            <a:r>
              <a:rPr lang="en-US" sz="1600" dirty="0" smtClean="0"/>
              <a:t>segment and engine type of </a:t>
            </a:r>
            <a:r>
              <a:rPr lang="en-US" sz="1600" dirty="0"/>
              <a:t>cars have more average price for "Full" drive type cars compare to other drive type cars.</a:t>
            </a:r>
          </a:p>
          <a:p>
            <a:r>
              <a:rPr lang="en-US" sz="1600" dirty="0" smtClean="0"/>
              <a:t>Production </a:t>
            </a:r>
            <a:r>
              <a:rPr lang="en-US" sz="1600" dirty="0" smtClean="0"/>
              <a:t>year 2008 cars are the highest sold cars.</a:t>
            </a:r>
            <a:endParaRPr lang="en-US" sz="16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21735565"/>
      </p:ext>
    </p:extLst>
  </p:cSld>
  <p:clrMapOvr>
    <a:masterClrMapping/>
  </p:clrMapOvr>
  <mc:AlternateContent xmlns:mc="http://schemas.openxmlformats.org/markup-compatibility/2006" xmlns:p14="http://schemas.microsoft.com/office/powerpoint/2010/main">
    <mc:Choice Requires="p14">
      <p:transition spd="slow" p14:dur="2000" advTm="40332"/>
    </mc:Choice>
    <mc:Fallback xmlns="">
      <p:transition spd="slow" advTm="40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105</TotalTime>
  <Words>999</Words>
  <Application>Microsoft Office PowerPoint</Application>
  <PresentationFormat>Widescreen</PresentationFormat>
  <Paragraphs>49</Paragraphs>
  <Slides>11</Slides>
  <Notes>0</Notes>
  <HiddenSlides>0</HiddenSlides>
  <MMClips>11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Trebuchet MS</vt:lpstr>
      <vt:lpstr>Berlin</vt:lpstr>
      <vt:lpstr>Analysis on Used Cars</vt:lpstr>
      <vt:lpstr>Problem Statement</vt:lpstr>
      <vt:lpstr>Data Analysis &amp; Observations</vt:lpstr>
      <vt:lpstr>Sales Distribution - Engine Type &amp; Body Type</vt:lpstr>
      <vt:lpstr>Average Price – Body Type and Drive Mode</vt:lpstr>
      <vt:lpstr>Number of cars sold and the total value of cars by year</vt:lpstr>
      <vt:lpstr>Luxury Cars Analysis</vt:lpstr>
      <vt:lpstr>Price distribution by the years w.r.t. engType</vt:lpstr>
      <vt:lpstr>Conclusion</vt:lpstr>
      <vt:lpstr>Actionable Insights</vt:lpstr>
      <vt:lpstr>Thank You!</vt:lpstr>
    </vt:vector>
  </TitlesOfParts>
  <Company>Paymentus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on Used Cars</dc:title>
  <dc:creator>Ambrish Choudhary</dc:creator>
  <cp:lastModifiedBy>Ambrish Choudhary</cp:lastModifiedBy>
  <cp:revision>29</cp:revision>
  <dcterms:created xsi:type="dcterms:W3CDTF">2020-11-16T18:04:14Z</dcterms:created>
  <dcterms:modified xsi:type="dcterms:W3CDTF">2020-11-21T07:30:47Z</dcterms:modified>
</cp:coreProperties>
</file>

<file path=docProps/thumbnail.jpeg>
</file>